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Abril Fatface" charset="1" panose="02000503000000020003"/>
      <p:regular r:id="rId24"/>
    </p:embeddedFont>
    <p:embeddedFont>
      <p:font typeface="Abril Fatface Italics" charset="1" panose="020005030000000200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675462" cy="824630"/>
          </a:xfrm>
          <a:custGeom>
            <a:avLst/>
            <a:gdLst/>
            <a:ahLst/>
            <a:cxnLst/>
            <a:rect r="r" b="b" t="t" l="l"/>
            <a:pathLst>
              <a:path h="824630" w="675462">
                <a:moveTo>
                  <a:pt x="0" y="0"/>
                </a:moveTo>
                <a:lnTo>
                  <a:pt x="675462" y="0"/>
                </a:lnTo>
                <a:lnTo>
                  <a:pt x="675462" y="824630"/>
                </a:lnTo>
                <a:lnTo>
                  <a:pt x="0" y="8246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11642">
            <a:off x="11120480" y="1055557"/>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217013" y="3867532"/>
            <a:ext cx="12312159" cy="718185"/>
          </a:xfrm>
          <a:prstGeom prst="rect">
            <a:avLst/>
          </a:prstGeom>
        </p:spPr>
        <p:txBody>
          <a:bodyPr anchor="t" rtlCol="false" tIns="0" lIns="0" bIns="0" rIns="0">
            <a:spAutoFit/>
          </a:bodyPr>
          <a:lstStyle/>
          <a:p>
            <a:pPr algn="l">
              <a:lnSpc>
                <a:spcPts val="5444"/>
              </a:lnSpc>
            </a:pPr>
            <a:r>
              <a:rPr lang="en-US" sz="5499">
                <a:solidFill>
                  <a:srgbClr val="004AAD"/>
                </a:solidFill>
                <a:latin typeface="Abril Fatface"/>
                <a:ea typeface="Abril Fatface"/>
                <a:cs typeface="Abril Fatface"/>
                <a:sym typeface="Abril Fatface"/>
              </a:rPr>
              <a:t>SISTEM PENGELOLAAN PENUGASAN</a:t>
            </a:r>
          </a:p>
        </p:txBody>
      </p:sp>
      <p:sp>
        <p:nvSpPr>
          <p:cNvPr name="TextBox 6" id="6"/>
          <p:cNvSpPr txBox="true"/>
          <p:nvPr/>
        </p:nvSpPr>
        <p:spPr>
          <a:xfrm rot="0">
            <a:off x="1217013" y="5119095"/>
            <a:ext cx="15853973" cy="718185"/>
          </a:xfrm>
          <a:prstGeom prst="rect">
            <a:avLst/>
          </a:prstGeom>
        </p:spPr>
        <p:txBody>
          <a:bodyPr anchor="t" rtlCol="false" tIns="0" lIns="0" bIns="0" rIns="0">
            <a:spAutoFit/>
          </a:bodyPr>
          <a:lstStyle/>
          <a:p>
            <a:pPr algn="l">
              <a:lnSpc>
                <a:spcPts val="5444"/>
              </a:lnSpc>
            </a:pPr>
            <a:r>
              <a:rPr lang="en-US" sz="5499">
                <a:solidFill>
                  <a:srgbClr val="2BB4D4"/>
                </a:solidFill>
                <a:latin typeface="Abril Fatface"/>
                <a:ea typeface="Abril Fatface"/>
                <a:cs typeface="Abril Fatface"/>
                <a:sym typeface="Abril Fatface"/>
              </a:rPr>
              <a:t>DAN EVALUASI KINERJA ASISTEN PRAKTIKUM</a:t>
            </a:r>
          </a:p>
        </p:txBody>
      </p:sp>
      <p:sp>
        <p:nvSpPr>
          <p:cNvPr name="TextBox 7" id="7"/>
          <p:cNvSpPr txBox="true"/>
          <p:nvPr/>
        </p:nvSpPr>
        <p:spPr>
          <a:xfrm rot="0">
            <a:off x="1704162" y="1078950"/>
            <a:ext cx="2614278" cy="504825"/>
          </a:xfrm>
          <a:prstGeom prst="rect">
            <a:avLst/>
          </a:prstGeom>
        </p:spPr>
        <p:txBody>
          <a:bodyPr anchor="t" rtlCol="false" tIns="0" lIns="0" bIns="0" rIns="0">
            <a:spAutoFit/>
          </a:bodyPr>
          <a:lstStyle/>
          <a:p>
            <a:pPr algn="l">
              <a:lnSpc>
                <a:spcPts val="4199"/>
              </a:lnSpc>
            </a:pPr>
            <a:r>
              <a:rPr lang="en-US" sz="2999" i="true">
                <a:solidFill>
                  <a:srgbClr val="004AAD"/>
                </a:solidFill>
                <a:latin typeface="Abril Fatface Italics"/>
                <a:ea typeface="Abril Fatface Italics"/>
                <a:cs typeface="Abril Fatface Italics"/>
                <a:sym typeface="Abril Fatface Italics"/>
              </a:rPr>
              <a:t>sellaaa</a:t>
            </a:r>
          </a:p>
        </p:txBody>
      </p:sp>
      <p:sp>
        <p:nvSpPr>
          <p:cNvPr name="TextBox 8" id="8"/>
          <p:cNvSpPr txBox="true"/>
          <p:nvPr/>
        </p:nvSpPr>
        <p:spPr>
          <a:xfrm rot="0">
            <a:off x="803107" y="9445669"/>
            <a:ext cx="4851878" cy="412750"/>
          </a:xfrm>
          <a:prstGeom prst="rect">
            <a:avLst/>
          </a:prstGeom>
        </p:spPr>
        <p:txBody>
          <a:bodyPr anchor="t" rtlCol="false" tIns="0" lIns="0" bIns="0" rIns="0">
            <a:spAutoFit/>
          </a:bodyPr>
          <a:lstStyle/>
          <a:p>
            <a:pPr algn="l">
              <a:lnSpc>
                <a:spcPts val="3499"/>
              </a:lnSpc>
            </a:pPr>
            <a:r>
              <a:rPr lang="en-US" sz="2499" spc="124">
                <a:solidFill>
                  <a:srgbClr val="2E2E2E"/>
                </a:solidFill>
                <a:latin typeface="Abril Fatface"/>
                <a:ea typeface="Abril Fatface"/>
                <a:cs typeface="Abril Fatface"/>
                <a:sym typeface="Abril Fatface"/>
              </a:rPr>
              <a:t>Sheilla Rizki Fadillah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11101498" y="-4055806"/>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97739" y="1554485"/>
            <a:ext cx="14692523" cy="8301275"/>
          </a:xfrm>
          <a:custGeom>
            <a:avLst/>
            <a:gdLst/>
            <a:ahLst/>
            <a:cxnLst/>
            <a:rect r="r" b="b" t="t" l="l"/>
            <a:pathLst>
              <a:path h="8301275" w="14692523">
                <a:moveTo>
                  <a:pt x="0" y="0"/>
                </a:moveTo>
                <a:lnTo>
                  <a:pt x="14692522" y="0"/>
                </a:lnTo>
                <a:lnTo>
                  <a:pt x="14692522" y="8301275"/>
                </a:lnTo>
                <a:lnTo>
                  <a:pt x="0" y="8301275"/>
                </a:lnTo>
                <a:lnTo>
                  <a:pt x="0" y="0"/>
                </a:lnTo>
                <a:close/>
              </a:path>
            </a:pathLst>
          </a:custGeom>
          <a:blipFill>
            <a:blip r:embed="rId6"/>
            <a:stretch>
              <a:fillRect l="0" t="0" r="0" b="0"/>
            </a:stretch>
          </a:blipFill>
        </p:spPr>
      </p:sp>
      <p:sp>
        <p:nvSpPr>
          <p:cNvPr name="TextBox 5" id="5"/>
          <p:cNvSpPr txBox="true"/>
          <p:nvPr/>
        </p:nvSpPr>
        <p:spPr>
          <a:xfrm rot="0">
            <a:off x="5543610" y="636265"/>
            <a:ext cx="7200780" cy="918220"/>
          </a:xfrm>
          <a:prstGeom prst="rect">
            <a:avLst/>
          </a:prstGeom>
        </p:spPr>
        <p:txBody>
          <a:bodyPr anchor="t" rtlCol="false" tIns="0" lIns="0" bIns="0" rIns="0">
            <a:spAutoFit/>
          </a:bodyPr>
          <a:lstStyle/>
          <a:p>
            <a:pPr algn="l">
              <a:lnSpc>
                <a:spcPts val="6900"/>
              </a:lnSpc>
            </a:pPr>
            <a:r>
              <a:rPr lang="en-US" sz="6900">
                <a:solidFill>
                  <a:srgbClr val="004AAD"/>
                </a:solidFill>
                <a:latin typeface="Abril Fatface"/>
                <a:ea typeface="Abril Fatface"/>
                <a:cs typeface="Abril Fatface"/>
                <a:sym typeface="Abril Fatface"/>
              </a:rPr>
              <a:t>KODE PROGRAM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11101498" y="-4055806"/>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2491" y="1554485"/>
            <a:ext cx="14783018" cy="8228939"/>
          </a:xfrm>
          <a:custGeom>
            <a:avLst/>
            <a:gdLst/>
            <a:ahLst/>
            <a:cxnLst/>
            <a:rect r="r" b="b" t="t" l="l"/>
            <a:pathLst>
              <a:path h="8228939" w="14783018">
                <a:moveTo>
                  <a:pt x="0" y="0"/>
                </a:moveTo>
                <a:lnTo>
                  <a:pt x="14783018" y="0"/>
                </a:lnTo>
                <a:lnTo>
                  <a:pt x="14783018" y="8228939"/>
                </a:lnTo>
                <a:lnTo>
                  <a:pt x="0" y="8228939"/>
                </a:lnTo>
                <a:lnTo>
                  <a:pt x="0" y="0"/>
                </a:lnTo>
                <a:close/>
              </a:path>
            </a:pathLst>
          </a:custGeom>
          <a:blipFill>
            <a:blip r:embed="rId6"/>
            <a:stretch>
              <a:fillRect l="0" t="0" r="0" b="-4644"/>
            </a:stretch>
          </a:blipFill>
        </p:spPr>
      </p:sp>
      <p:sp>
        <p:nvSpPr>
          <p:cNvPr name="TextBox 5" id="5"/>
          <p:cNvSpPr txBox="true"/>
          <p:nvPr/>
        </p:nvSpPr>
        <p:spPr>
          <a:xfrm rot="0">
            <a:off x="5543610" y="636265"/>
            <a:ext cx="7200780" cy="918220"/>
          </a:xfrm>
          <a:prstGeom prst="rect">
            <a:avLst/>
          </a:prstGeom>
        </p:spPr>
        <p:txBody>
          <a:bodyPr anchor="t" rtlCol="false" tIns="0" lIns="0" bIns="0" rIns="0">
            <a:spAutoFit/>
          </a:bodyPr>
          <a:lstStyle/>
          <a:p>
            <a:pPr algn="l">
              <a:lnSpc>
                <a:spcPts val="6900"/>
              </a:lnSpc>
            </a:pPr>
            <a:r>
              <a:rPr lang="en-US" sz="6900">
                <a:solidFill>
                  <a:srgbClr val="004AAD"/>
                </a:solidFill>
                <a:latin typeface="Abril Fatface"/>
                <a:ea typeface="Abril Fatface"/>
                <a:cs typeface="Abril Fatface"/>
                <a:sym typeface="Abril Fatface"/>
              </a:rPr>
              <a:t>KODE PROGRAM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11101498" y="-4055806"/>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71574" y="2959419"/>
            <a:ext cx="14744851" cy="4368162"/>
          </a:xfrm>
          <a:custGeom>
            <a:avLst/>
            <a:gdLst/>
            <a:ahLst/>
            <a:cxnLst/>
            <a:rect r="r" b="b" t="t" l="l"/>
            <a:pathLst>
              <a:path h="4368162" w="14744851">
                <a:moveTo>
                  <a:pt x="0" y="0"/>
                </a:moveTo>
                <a:lnTo>
                  <a:pt x="14744852" y="0"/>
                </a:lnTo>
                <a:lnTo>
                  <a:pt x="14744852" y="4368162"/>
                </a:lnTo>
                <a:lnTo>
                  <a:pt x="0" y="4368162"/>
                </a:lnTo>
                <a:lnTo>
                  <a:pt x="0" y="0"/>
                </a:lnTo>
                <a:close/>
              </a:path>
            </a:pathLst>
          </a:custGeom>
          <a:blipFill>
            <a:blip r:embed="rId6"/>
            <a:stretch>
              <a:fillRect l="0" t="0" r="0" b="0"/>
            </a:stretch>
          </a:blipFill>
        </p:spPr>
      </p:sp>
      <p:sp>
        <p:nvSpPr>
          <p:cNvPr name="TextBox 5" id="5"/>
          <p:cNvSpPr txBox="true"/>
          <p:nvPr/>
        </p:nvSpPr>
        <p:spPr>
          <a:xfrm rot="0">
            <a:off x="5543610" y="636265"/>
            <a:ext cx="7200780" cy="918220"/>
          </a:xfrm>
          <a:prstGeom prst="rect">
            <a:avLst/>
          </a:prstGeom>
        </p:spPr>
        <p:txBody>
          <a:bodyPr anchor="t" rtlCol="false" tIns="0" lIns="0" bIns="0" rIns="0">
            <a:spAutoFit/>
          </a:bodyPr>
          <a:lstStyle/>
          <a:p>
            <a:pPr algn="l">
              <a:lnSpc>
                <a:spcPts val="6900"/>
              </a:lnSpc>
            </a:pPr>
            <a:r>
              <a:rPr lang="en-US" sz="6900">
                <a:solidFill>
                  <a:srgbClr val="004AAD"/>
                </a:solidFill>
                <a:latin typeface="Abril Fatface"/>
                <a:ea typeface="Abril Fatface"/>
                <a:cs typeface="Abril Fatface"/>
                <a:sym typeface="Abril Fatface"/>
              </a:rPr>
              <a:t>KODE PROGRAM</a:t>
            </a:r>
          </a:p>
        </p:txBody>
      </p:sp>
      <p:sp>
        <p:nvSpPr>
          <p:cNvPr name="TextBox 6" id="6"/>
          <p:cNvSpPr txBox="true"/>
          <p:nvPr/>
        </p:nvSpPr>
        <p:spPr>
          <a:xfrm rot="0">
            <a:off x="1771574" y="2396296"/>
            <a:ext cx="7200780" cy="402590"/>
          </a:xfrm>
          <a:prstGeom prst="rect">
            <a:avLst/>
          </a:prstGeom>
        </p:spPr>
        <p:txBody>
          <a:bodyPr anchor="t" rtlCol="false" tIns="0" lIns="0" bIns="0" rIns="0">
            <a:spAutoFit/>
          </a:bodyPr>
          <a:lstStyle/>
          <a:p>
            <a:pPr algn="l">
              <a:lnSpc>
                <a:spcPts val="3099"/>
              </a:lnSpc>
            </a:pPr>
            <a:r>
              <a:rPr lang="en-US" sz="3099">
                <a:solidFill>
                  <a:srgbClr val="004AAD"/>
                </a:solidFill>
                <a:latin typeface="Abril Fatface"/>
                <a:ea typeface="Abril Fatface"/>
                <a:cs typeface="Abril Fatface"/>
                <a:sym typeface="Abril Fatface"/>
              </a:rPr>
              <a:t>Asisten.java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11101498" y="-4055806"/>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68015" y="3493123"/>
            <a:ext cx="14751969" cy="3300753"/>
          </a:xfrm>
          <a:custGeom>
            <a:avLst/>
            <a:gdLst/>
            <a:ahLst/>
            <a:cxnLst/>
            <a:rect r="r" b="b" t="t" l="l"/>
            <a:pathLst>
              <a:path h="3300753" w="14751969">
                <a:moveTo>
                  <a:pt x="0" y="0"/>
                </a:moveTo>
                <a:lnTo>
                  <a:pt x="14751970" y="0"/>
                </a:lnTo>
                <a:lnTo>
                  <a:pt x="14751970" y="3300754"/>
                </a:lnTo>
                <a:lnTo>
                  <a:pt x="0" y="3300754"/>
                </a:lnTo>
                <a:lnTo>
                  <a:pt x="0" y="0"/>
                </a:lnTo>
                <a:close/>
              </a:path>
            </a:pathLst>
          </a:custGeom>
          <a:blipFill>
            <a:blip r:embed="rId6"/>
            <a:stretch>
              <a:fillRect l="0" t="0" r="0" b="0"/>
            </a:stretch>
          </a:blipFill>
        </p:spPr>
      </p:sp>
      <p:sp>
        <p:nvSpPr>
          <p:cNvPr name="TextBox 5" id="5"/>
          <p:cNvSpPr txBox="true"/>
          <p:nvPr/>
        </p:nvSpPr>
        <p:spPr>
          <a:xfrm rot="0">
            <a:off x="5543610" y="636265"/>
            <a:ext cx="7200780" cy="918220"/>
          </a:xfrm>
          <a:prstGeom prst="rect">
            <a:avLst/>
          </a:prstGeom>
        </p:spPr>
        <p:txBody>
          <a:bodyPr anchor="t" rtlCol="false" tIns="0" lIns="0" bIns="0" rIns="0">
            <a:spAutoFit/>
          </a:bodyPr>
          <a:lstStyle/>
          <a:p>
            <a:pPr algn="l">
              <a:lnSpc>
                <a:spcPts val="6900"/>
              </a:lnSpc>
            </a:pPr>
            <a:r>
              <a:rPr lang="en-US" sz="6900">
                <a:solidFill>
                  <a:srgbClr val="004AAD"/>
                </a:solidFill>
                <a:latin typeface="Abril Fatface"/>
                <a:ea typeface="Abril Fatface"/>
                <a:cs typeface="Abril Fatface"/>
                <a:sym typeface="Abril Fatface"/>
              </a:rPr>
              <a:t>KODE PROGRAM</a:t>
            </a:r>
          </a:p>
        </p:txBody>
      </p:sp>
      <p:sp>
        <p:nvSpPr>
          <p:cNvPr name="TextBox 6" id="6"/>
          <p:cNvSpPr txBox="true"/>
          <p:nvPr/>
        </p:nvSpPr>
        <p:spPr>
          <a:xfrm rot="0">
            <a:off x="1768015" y="2865561"/>
            <a:ext cx="7200780" cy="402590"/>
          </a:xfrm>
          <a:prstGeom prst="rect">
            <a:avLst/>
          </a:prstGeom>
        </p:spPr>
        <p:txBody>
          <a:bodyPr anchor="t" rtlCol="false" tIns="0" lIns="0" bIns="0" rIns="0">
            <a:spAutoFit/>
          </a:bodyPr>
          <a:lstStyle/>
          <a:p>
            <a:pPr algn="l">
              <a:lnSpc>
                <a:spcPts val="3099"/>
              </a:lnSpc>
            </a:pPr>
            <a:r>
              <a:rPr lang="en-US" sz="3099">
                <a:solidFill>
                  <a:srgbClr val="004AAD"/>
                </a:solidFill>
                <a:latin typeface="Abril Fatface"/>
                <a:ea typeface="Abril Fatface"/>
                <a:cs typeface="Abril Fatface"/>
                <a:sym typeface="Abril Fatface"/>
              </a:rPr>
              <a:t>Tugas.java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11101498" y="-4055806"/>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1362" y="3489397"/>
            <a:ext cx="14785276" cy="3308205"/>
          </a:xfrm>
          <a:custGeom>
            <a:avLst/>
            <a:gdLst/>
            <a:ahLst/>
            <a:cxnLst/>
            <a:rect r="r" b="b" t="t" l="l"/>
            <a:pathLst>
              <a:path h="3308205" w="14785276">
                <a:moveTo>
                  <a:pt x="0" y="0"/>
                </a:moveTo>
                <a:lnTo>
                  <a:pt x="14785276" y="0"/>
                </a:lnTo>
                <a:lnTo>
                  <a:pt x="14785276" y="3308206"/>
                </a:lnTo>
                <a:lnTo>
                  <a:pt x="0" y="3308206"/>
                </a:lnTo>
                <a:lnTo>
                  <a:pt x="0" y="0"/>
                </a:lnTo>
                <a:close/>
              </a:path>
            </a:pathLst>
          </a:custGeom>
          <a:blipFill>
            <a:blip r:embed="rId6"/>
            <a:stretch>
              <a:fillRect l="0" t="0" r="0" b="0"/>
            </a:stretch>
          </a:blipFill>
        </p:spPr>
      </p:sp>
      <p:sp>
        <p:nvSpPr>
          <p:cNvPr name="TextBox 5" id="5"/>
          <p:cNvSpPr txBox="true"/>
          <p:nvPr/>
        </p:nvSpPr>
        <p:spPr>
          <a:xfrm rot="0">
            <a:off x="5543610" y="636265"/>
            <a:ext cx="7200780" cy="918220"/>
          </a:xfrm>
          <a:prstGeom prst="rect">
            <a:avLst/>
          </a:prstGeom>
        </p:spPr>
        <p:txBody>
          <a:bodyPr anchor="t" rtlCol="false" tIns="0" lIns="0" bIns="0" rIns="0">
            <a:spAutoFit/>
          </a:bodyPr>
          <a:lstStyle/>
          <a:p>
            <a:pPr algn="l">
              <a:lnSpc>
                <a:spcPts val="6900"/>
              </a:lnSpc>
            </a:pPr>
            <a:r>
              <a:rPr lang="en-US" sz="6900">
                <a:solidFill>
                  <a:srgbClr val="004AAD"/>
                </a:solidFill>
                <a:latin typeface="Abril Fatface"/>
                <a:ea typeface="Abril Fatface"/>
                <a:cs typeface="Abril Fatface"/>
                <a:sym typeface="Abril Fatface"/>
              </a:rPr>
              <a:t>KODE PROGRAM</a:t>
            </a:r>
          </a:p>
        </p:txBody>
      </p:sp>
      <p:sp>
        <p:nvSpPr>
          <p:cNvPr name="TextBox 6" id="6"/>
          <p:cNvSpPr txBox="true"/>
          <p:nvPr/>
        </p:nvSpPr>
        <p:spPr>
          <a:xfrm rot="0">
            <a:off x="1768015" y="2865561"/>
            <a:ext cx="7200780" cy="402590"/>
          </a:xfrm>
          <a:prstGeom prst="rect">
            <a:avLst/>
          </a:prstGeom>
        </p:spPr>
        <p:txBody>
          <a:bodyPr anchor="t" rtlCol="false" tIns="0" lIns="0" bIns="0" rIns="0">
            <a:spAutoFit/>
          </a:bodyPr>
          <a:lstStyle/>
          <a:p>
            <a:pPr algn="l">
              <a:lnSpc>
                <a:spcPts val="3099"/>
              </a:lnSpc>
            </a:pPr>
            <a:r>
              <a:rPr lang="en-US" sz="3099">
                <a:solidFill>
                  <a:srgbClr val="004AAD"/>
                </a:solidFill>
                <a:latin typeface="Abril Fatface"/>
                <a:ea typeface="Abril Fatface"/>
                <a:cs typeface="Abril Fatface"/>
                <a:sym typeface="Abril Fatface"/>
              </a:rPr>
              <a:t>Evaluasi.java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11101498" y="-4055806"/>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73812" y="2210556"/>
            <a:ext cx="14740376" cy="7572868"/>
          </a:xfrm>
          <a:custGeom>
            <a:avLst/>
            <a:gdLst/>
            <a:ahLst/>
            <a:cxnLst/>
            <a:rect r="r" b="b" t="t" l="l"/>
            <a:pathLst>
              <a:path h="7572868" w="14740376">
                <a:moveTo>
                  <a:pt x="0" y="0"/>
                </a:moveTo>
                <a:lnTo>
                  <a:pt x="14740376" y="0"/>
                </a:lnTo>
                <a:lnTo>
                  <a:pt x="14740376" y="7572868"/>
                </a:lnTo>
                <a:lnTo>
                  <a:pt x="0" y="7572868"/>
                </a:lnTo>
                <a:lnTo>
                  <a:pt x="0" y="0"/>
                </a:lnTo>
                <a:close/>
              </a:path>
            </a:pathLst>
          </a:custGeom>
          <a:blipFill>
            <a:blip r:embed="rId6"/>
            <a:stretch>
              <a:fillRect l="0" t="0" r="0" b="0"/>
            </a:stretch>
          </a:blipFill>
        </p:spPr>
      </p:sp>
      <p:sp>
        <p:nvSpPr>
          <p:cNvPr name="TextBox 5" id="5"/>
          <p:cNvSpPr txBox="true"/>
          <p:nvPr/>
        </p:nvSpPr>
        <p:spPr>
          <a:xfrm rot="0">
            <a:off x="5543610" y="636265"/>
            <a:ext cx="7200780" cy="918220"/>
          </a:xfrm>
          <a:prstGeom prst="rect">
            <a:avLst/>
          </a:prstGeom>
        </p:spPr>
        <p:txBody>
          <a:bodyPr anchor="t" rtlCol="false" tIns="0" lIns="0" bIns="0" rIns="0">
            <a:spAutoFit/>
          </a:bodyPr>
          <a:lstStyle/>
          <a:p>
            <a:pPr algn="l">
              <a:lnSpc>
                <a:spcPts val="6900"/>
              </a:lnSpc>
            </a:pPr>
            <a:r>
              <a:rPr lang="en-US" sz="6900">
                <a:solidFill>
                  <a:srgbClr val="004AAD"/>
                </a:solidFill>
                <a:latin typeface="Abril Fatface"/>
                <a:ea typeface="Abril Fatface"/>
                <a:cs typeface="Abril Fatface"/>
                <a:sym typeface="Abril Fatface"/>
              </a:rPr>
              <a:t>KODE PROGRAM</a:t>
            </a:r>
          </a:p>
        </p:txBody>
      </p:sp>
      <p:sp>
        <p:nvSpPr>
          <p:cNvPr name="TextBox 6" id="6"/>
          <p:cNvSpPr txBox="true"/>
          <p:nvPr/>
        </p:nvSpPr>
        <p:spPr>
          <a:xfrm rot="0">
            <a:off x="1773812" y="1621160"/>
            <a:ext cx="7200780" cy="402590"/>
          </a:xfrm>
          <a:prstGeom prst="rect">
            <a:avLst/>
          </a:prstGeom>
        </p:spPr>
        <p:txBody>
          <a:bodyPr anchor="t" rtlCol="false" tIns="0" lIns="0" bIns="0" rIns="0">
            <a:spAutoFit/>
          </a:bodyPr>
          <a:lstStyle/>
          <a:p>
            <a:pPr algn="l">
              <a:lnSpc>
                <a:spcPts val="3099"/>
              </a:lnSpc>
            </a:pPr>
            <a:r>
              <a:rPr lang="en-US" sz="3099">
                <a:solidFill>
                  <a:srgbClr val="004AAD"/>
                </a:solidFill>
                <a:latin typeface="Abril Fatface"/>
                <a:ea typeface="Abril Fatface"/>
                <a:cs typeface="Abril Fatface"/>
                <a:sym typeface="Abril Fatface"/>
              </a:rPr>
              <a:t>EvaluasiKinerja.java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08728">
            <a:off x="10493521" y="-4340353"/>
            <a:ext cx="15887340" cy="15887340"/>
          </a:xfrm>
          <a:custGeom>
            <a:avLst/>
            <a:gdLst/>
            <a:ahLst/>
            <a:cxnLst/>
            <a:rect r="r" b="b" t="t" l="l"/>
            <a:pathLst>
              <a:path h="15887340" w="15887340">
                <a:moveTo>
                  <a:pt x="0" y="0"/>
                </a:moveTo>
                <a:lnTo>
                  <a:pt x="15887341" y="0"/>
                </a:lnTo>
                <a:lnTo>
                  <a:pt x="15887341" y="15887341"/>
                </a:lnTo>
                <a:lnTo>
                  <a:pt x="0" y="15887341"/>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297701" y="384797"/>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344509" y="1200150"/>
            <a:ext cx="11598981" cy="1200150"/>
          </a:xfrm>
          <a:prstGeom prst="rect">
            <a:avLst/>
          </a:prstGeom>
        </p:spPr>
        <p:txBody>
          <a:bodyPr anchor="t" rtlCol="false" tIns="0" lIns="0" bIns="0" rIns="0">
            <a:spAutoFit/>
          </a:bodyPr>
          <a:lstStyle/>
          <a:p>
            <a:pPr algn="l">
              <a:lnSpc>
                <a:spcPts val="9000"/>
              </a:lnSpc>
            </a:pPr>
            <a:r>
              <a:rPr lang="en-US" sz="9000">
                <a:solidFill>
                  <a:srgbClr val="004AAD"/>
                </a:solidFill>
                <a:latin typeface="Abril Fatface"/>
                <a:ea typeface="Abril Fatface"/>
                <a:cs typeface="Abril Fatface"/>
                <a:sym typeface="Abril Fatface"/>
              </a:rPr>
              <a:t>TAMPILAN APLIKASI</a:t>
            </a:r>
          </a:p>
        </p:txBody>
      </p:sp>
      <p:sp>
        <p:nvSpPr>
          <p:cNvPr name="Freeform 6" id="6"/>
          <p:cNvSpPr/>
          <p:nvPr/>
        </p:nvSpPr>
        <p:spPr>
          <a:xfrm flipH="false" flipV="false" rot="0">
            <a:off x="2261035" y="2480641"/>
            <a:ext cx="13765929" cy="6487194"/>
          </a:xfrm>
          <a:custGeom>
            <a:avLst/>
            <a:gdLst/>
            <a:ahLst/>
            <a:cxnLst/>
            <a:rect r="r" b="b" t="t" l="l"/>
            <a:pathLst>
              <a:path h="6487194" w="13765929">
                <a:moveTo>
                  <a:pt x="0" y="0"/>
                </a:moveTo>
                <a:lnTo>
                  <a:pt x="13765930" y="0"/>
                </a:lnTo>
                <a:lnTo>
                  <a:pt x="13765930" y="6487194"/>
                </a:lnTo>
                <a:lnTo>
                  <a:pt x="0" y="6487194"/>
                </a:lnTo>
                <a:lnTo>
                  <a:pt x="0" y="0"/>
                </a:lnTo>
                <a:close/>
              </a:path>
            </a:pathLst>
          </a:custGeom>
          <a:blipFill>
            <a:blip r:embed="rId8"/>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395164" y="1200150"/>
            <a:ext cx="7497672" cy="1200150"/>
          </a:xfrm>
          <a:prstGeom prst="rect">
            <a:avLst/>
          </a:prstGeom>
        </p:spPr>
        <p:txBody>
          <a:bodyPr anchor="t" rtlCol="false" tIns="0" lIns="0" bIns="0" rIns="0">
            <a:spAutoFit/>
          </a:bodyPr>
          <a:lstStyle/>
          <a:p>
            <a:pPr algn="l">
              <a:lnSpc>
                <a:spcPts val="9000"/>
              </a:lnSpc>
            </a:pPr>
            <a:r>
              <a:rPr lang="en-US" sz="9000">
                <a:solidFill>
                  <a:srgbClr val="004AAD"/>
                </a:solidFill>
                <a:latin typeface="Abril Fatface"/>
                <a:ea typeface="Abril Fatface"/>
                <a:cs typeface="Abril Fatface"/>
                <a:sym typeface="Abril Fatface"/>
              </a:rPr>
              <a:t>KESIMPULAN</a:t>
            </a:r>
          </a:p>
        </p:txBody>
      </p:sp>
      <p:sp>
        <p:nvSpPr>
          <p:cNvPr name="TextBox 3" id="3"/>
          <p:cNvSpPr txBox="true"/>
          <p:nvPr/>
        </p:nvSpPr>
        <p:spPr>
          <a:xfrm rot="0">
            <a:off x="878581" y="2743702"/>
            <a:ext cx="16530839" cy="6871970"/>
          </a:xfrm>
          <a:prstGeom prst="rect">
            <a:avLst/>
          </a:prstGeom>
        </p:spPr>
        <p:txBody>
          <a:bodyPr anchor="t" rtlCol="false" tIns="0" lIns="0" bIns="0" rIns="0">
            <a:spAutoFit/>
          </a:bodyPr>
          <a:lstStyle/>
          <a:p>
            <a:pPr algn="just">
              <a:lnSpc>
                <a:spcPts val="4959"/>
              </a:lnSpc>
            </a:pPr>
            <a:r>
              <a:rPr lang="en-US" sz="3099">
                <a:solidFill>
                  <a:srgbClr val="2E2E2E"/>
                </a:solidFill>
                <a:latin typeface="Abril Fatface"/>
                <a:ea typeface="Abril Fatface"/>
                <a:cs typeface="Abril Fatface"/>
                <a:sym typeface="Abril Fatface"/>
              </a:rPr>
              <a:t>Berdasarkan hasil perancangan dan implementasi yang telah dilakukan, dapat disimpulkan bahwa Sistem Pengelolaan Penugasan dan Evaluasi Kinerja Asisten Praktikum berhasil dibangun dengan menerapkan konsep Pemrograman Berorientasi Objek menggunakan bahasa Java. Sistem ini mampu membantu proses pengelolaan data asisten, penugasan, serta evaluasi kinerja secara lebih terstruktur dan terdokumentasi. Melalui fitur login, input penilaian, perhitungan nilai otomatis, dan penyimpanan laporan ke dalam file, aplikasi ini dapat mempermudah dosen atau koordinator praktikum dalam melakukan evaluasi serta membantu asisten dalam mengetahui hasil kinerjanya. Selain itu, proyek ini juga memberikan pengalaman dan pemahaman yang lebih baik dalam menerapkan konsep OOP serta menyusun alur program secara sistematis.</a:t>
            </a:r>
          </a:p>
          <a:p>
            <a:pPr algn="just">
              <a:lnSpc>
                <a:spcPts val="4959"/>
              </a:lnSpc>
            </a:pPr>
          </a:p>
        </p:txBody>
      </p:sp>
      <p:sp>
        <p:nvSpPr>
          <p:cNvPr name="Freeform 4" id="4"/>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60696" y="1211860"/>
            <a:ext cx="16566609" cy="1127764"/>
          </a:xfrm>
          <a:prstGeom prst="rect">
            <a:avLst/>
          </a:prstGeom>
        </p:spPr>
        <p:txBody>
          <a:bodyPr anchor="t" rtlCol="false" tIns="0" lIns="0" bIns="0" rIns="0">
            <a:spAutoFit/>
          </a:bodyPr>
          <a:lstStyle/>
          <a:p>
            <a:pPr algn="l">
              <a:lnSpc>
                <a:spcPts val="8400"/>
              </a:lnSpc>
            </a:pPr>
            <a:r>
              <a:rPr lang="en-US" sz="8400">
                <a:solidFill>
                  <a:srgbClr val="004AAD"/>
                </a:solidFill>
                <a:latin typeface="Abril Fatface"/>
                <a:ea typeface="Abril Fatface"/>
                <a:cs typeface="Abril Fatface"/>
                <a:sym typeface="Abril Fatface"/>
              </a:rPr>
              <a:t>ANALISIS PENGERJAAN PROJEK</a:t>
            </a:r>
          </a:p>
        </p:txBody>
      </p:sp>
      <p:sp>
        <p:nvSpPr>
          <p:cNvPr name="TextBox 5" id="5"/>
          <p:cNvSpPr txBox="true"/>
          <p:nvPr/>
        </p:nvSpPr>
        <p:spPr>
          <a:xfrm rot="0">
            <a:off x="944698" y="2225324"/>
            <a:ext cx="16398604" cy="8129270"/>
          </a:xfrm>
          <a:prstGeom prst="rect">
            <a:avLst/>
          </a:prstGeom>
        </p:spPr>
        <p:txBody>
          <a:bodyPr anchor="t" rtlCol="false" tIns="0" lIns="0" bIns="0" rIns="0">
            <a:spAutoFit/>
          </a:bodyPr>
          <a:lstStyle/>
          <a:p>
            <a:pPr algn="just">
              <a:lnSpc>
                <a:spcPts val="4959"/>
              </a:lnSpc>
            </a:pPr>
            <a:r>
              <a:rPr lang="en-US" sz="3099">
                <a:solidFill>
                  <a:srgbClr val="2E2E2E"/>
                </a:solidFill>
                <a:latin typeface="Abril Fatface"/>
                <a:ea typeface="Abril Fatface"/>
                <a:cs typeface="Abril Fatface"/>
                <a:sym typeface="Abril Fatface"/>
              </a:rPr>
              <a:t>Proyek ini saya kerjakan dalam waktu sekitar satu minggu sebagai bagian dari tugas proyek mata kuliah Pemrograman Berorientasi Objek. Selama proses pengerjaan, saya banyak mempelajari penerapan konsep OOP menggunakan bahasa Java, seperti pembuatan class, enkapsulasi, inheritance, dan overriding method. Dalam pengembangannya, saya menggunakan IntelliJ IDEA sebagai IDE utama untuk menulis, menjalankan, dan menguji program. Proyek ini tidak memerlukan biaya tambahan karena seluruh perangkat dan software yang digunakan bersifat gratis. Tantangan yang saya hadapi terutama dalam menyusun alur program, mengelola input pengguna, serta proses penyimpanan dan pembacaan data menggunakan file teks. Meskipun demikian, saya merasa puas dengan hasil akhir proyek ini karena memberikan pengalaman langsung dalam membangun aplikasi berbasis konsol yang terstruktur dan memperdalam pemahaman saya terhadap konsep pemrograman berorientasi objek.</a:t>
            </a:r>
          </a:p>
          <a:p>
            <a:pPr algn="just">
              <a:lnSpc>
                <a:spcPts val="4959"/>
              </a:lnSpc>
            </a:pPr>
          </a:p>
        </p:txBody>
      </p:sp>
      <p:sp>
        <p:nvSpPr>
          <p:cNvPr name="Freeform 6" id="6"/>
          <p:cNvSpPr/>
          <p:nvPr/>
        </p:nvSpPr>
        <p:spPr>
          <a:xfrm flipH="true" flipV="false" rot="8905814">
            <a:off x="-4266374" y="6074235"/>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200150"/>
            <a:ext cx="12230230" cy="1200150"/>
          </a:xfrm>
          <a:prstGeom prst="rect">
            <a:avLst/>
          </a:prstGeom>
        </p:spPr>
        <p:txBody>
          <a:bodyPr anchor="t" rtlCol="false" tIns="0" lIns="0" bIns="0" rIns="0">
            <a:spAutoFit/>
          </a:bodyPr>
          <a:lstStyle/>
          <a:p>
            <a:pPr algn="l">
              <a:lnSpc>
                <a:spcPts val="9000"/>
              </a:lnSpc>
            </a:pPr>
            <a:r>
              <a:rPr lang="en-US" sz="9000">
                <a:solidFill>
                  <a:srgbClr val="004AAD"/>
                </a:solidFill>
                <a:latin typeface="Abril Fatface"/>
                <a:ea typeface="Abril Fatface"/>
                <a:cs typeface="Abril Fatface"/>
                <a:sym typeface="Abril Fatface"/>
              </a:rPr>
              <a:t>IDENTITAS PROJEK</a:t>
            </a:r>
          </a:p>
        </p:txBody>
      </p:sp>
      <p:sp>
        <p:nvSpPr>
          <p:cNvPr name="Freeform 3" id="3"/>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3094515"/>
            <a:ext cx="16850771" cy="5755643"/>
          </a:xfrm>
          <a:prstGeom prst="rect">
            <a:avLst/>
          </a:prstGeom>
        </p:spPr>
        <p:txBody>
          <a:bodyPr anchor="t" rtlCol="false" tIns="0" lIns="0" bIns="0" rIns="0">
            <a:spAutoFit/>
          </a:bodyPr>
          <a:lstStyle/>
          <a:p>
            <a:pPr algn="just">
              <a:lnSpc>
                <a:spcPts val="7749"/>
              </a:lnSpc>
            </a:pPr>
            <a:r>
              <a:rPr lang="en-US" sz="3099">
                <a:solidFill>
                  <a:srgbClr val="2E2E2E"/>
                </a:solidFill>
                <a:latin typeface="Abril Fatface"/>
                <a:ea typeface="Abril Fatface"/>
                <a:cs typeface="Abril Fatface"/>
                <a:sym typeface="Abril Fatface"/>
              </a:rPr>
              <a:t>Judul Projek              : Sistem pengelolaan penugasan dan evaluasi kinerja asisten praktikum</a:t>
            </a:r>
          </a:p>
          <a:p>
            <a:pPr algn="just">
              <a:lnSpc>
                <a:spcPts val="7749"/>
              </a:lnSpc>
            </a:pPr>
            <a:r>
              <a:rPr lang="en-US" sz="3099">
                <a:solidFill>
                  <a:srgbClr val="2E2E2E"/>
                </a:solidFill>
                <a:latin typeface="Abril Fatface"/>
                <a:ea typeface="Abril Fatface"/>
                <a:cs typeface="Abril Fatface"/>
                <a:sym typeface="Abril Fatface"/>
              </a:rPr>
              <a:t>Nama                                : Sheilla Rizki Fadillah</a:t>
            </a:r>
          </a:p>
          <a:p>
            <a:pPr algn="just">
              <a:lnSpc>
                <a:spcPts val="7749"/>
              </a:lnSpc>
            </a:pPr>
            <a:r>
              <a:rPr lang="en-US" sz="3099">
                <a:solidFill>
                  <a:srgbClr val="2E2E2E"/>
                </a:solidFill>
                <a:latin typeface="Abril Fatface"/>
                <a:ea typeface="Abril Fatface"/>
                <a:cs typeface="Abril Fatface"/>
                <a:sym typeface="Abril Fatface"/>
              </a:rPr>
              <a:t>Dosen Pengampu  : Ali Tarmuji, S.T, M.Cs</a:t>
            </a:r>
          </a:p>
          <a:p>
            <a:pPr algn="just">
              <a:lnSpc>
                <a:spcPts val="7749"/>
              </a:lnSpc>
            </a:pPr>
            <a:r>
              <a:rPr lang="en-US" sz="3099">
                <a:solidFill>
                  <a:srgbClr val="2E2E2E"/>
                </a:solidFill>
                <a:latin typeface="Abril Fatface"/>
                <a:ea typeface="Abril Fatface"/>
                <a:cs typeface="Abril Fatface"/>
                <a:sym typeface="Abril Fatface"/>
              </a:rPr>
              <a:t>Mata Kuliah               : Pemrograman berorientasi objek</a:t>
            </a:r>
          </a:p>
          <a:p>
            <a:pPr algn="just">
              <a:lnSpc>
                <a:spcPts val="7749"/>
              </a:lnSpc>
            </a:pPr>
            <a:r>
              <a:rPr lang="en-US" sz="3099">
                <a:solidFill>
                  <a:srgbClr val="2E2E2E"/>
                </a:solidFill>
                <a:latin typeface="Abril Fatface"/>
                <a:ea typeface="Abril Fatface"/>
                <a:cs typeface="Abril Fatface"/>
                <a:sym typeface="Abril Fatface"/>
              </a:rPr>
              <a:t>Program Studi         : Informatika</a:t>
            </a:r>
          </a:p>
          <a:p>
            <a:pPr algn="just">
              <a:lnSpc>
                <a:spcPts val="7749"/>
              </a:lnSpc>
            </a:pPr>
            <a:r>
              <a:rPr lang="en-US" sz="3099">
                <a:solidFill>
                  <a:srgbClr val="2E2E2E"/>
                </a:solidFill>
                <a:latin typeface="Abril Fatface"/>
                <a:ea typeface="Abril Fatface"/>
                <a:cs typeface="Abril Fatface"/>
                <a:sym typeface="Abril Fatface"/>
              </a:rPr>
              <a:t>Fakultas                        : Teknologi industri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7878598" y="2149852"/>
            <a:ext cx="10884489" cy="8846121"/>
          </a:xfrm>
          <a:custGeom>
            <a:avLst/>
            <a:gdLst/>
            <a:ahLst/>
            <a:cxnLst/>
            <a:rect r="r" b="b" t="t" l="l"/>
            <a:pathLst>
              <a:path h="8846121" w="10884489">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200150"/>
            <a:ext cx="11339643" cy="1200150"/>
          </a:xfrm>
          <a:prstGeom prst="rect">
            <a:avLst/>
          </a:prstGeom>
        </p:spPr>
        <p:txBody>
          <a:bodyPr anchor="t" rtlCol="false" tIns="0" lIns="0" bIns="0" rIns="0">
            <a:spAutoFit/>
          </a:bodyPr>
          <a:lstStyle/>
          <a:p>
            <a:pPr algn="l">
              <a:lnSpc>
                <a:spcPts val="9000"/>
              </a:lnSpc>
            </a:pPr>
            <a:r>
              <a:rPr lang="en-US" sz="9000">
                <a:solidFill>
                  <a:srgbClr val="004AAD"/>
                </a:solidFill>
                <a:latin typeface="Abril Fatface"/>
                <a:ea typeface="Abril Fatface"/>
                <a:cs typeface="Abril Fatface"/>
                <a:sym typeface="Abril Fatface"/>
              </a:rPr>
              <a:t>DESKRIPSI PROJEK</a:t>
            </a:r>
          </a:p>
        </p:txBody>
      </p:sp>
      <p:sp>
        <p:nvSpPr>
          <p:cNvPr name="TextBox 4" id="4"/>
          <p:cNvSpPr txBox="true"/>
          <p:nvPr/>
        </p:nvSpPr>
        <p:spPr>
          <a:xfrm rot="0">
            <a:off x="1028700" y="2660340"/>
            <a:ext cx="16230600" cy="6871971"/>
          </a:xfrm>
          <a:prstGeom prst="rect">
            <a:avLst/>
          </a:prstGeom>
        </p:spPr>
        <p:txBody>
          <a:bodyPr anchor="t" rtlCol="false" tIns="0" lIns="0" bIns="0" rIns="0">
            <a:spAutoFit/>
          </a:bodyPr>
          <a:lstStyle/>
          <a:p>
            <a:pPr algn="l">
              <a:lnSpc>
                <a:spcPts val="4959"/>
              </a:lnSpc>
            </a:pPr>
            <a:r>
              <a:rPr lang="en-US" sz="3099">
                <a:solidFill>
                  <a:srgbClr val="2E2E2E"/>
                </a:solidFill>
                <a:latin typeface="Abril Fatface"/>
                <a:ea typeface="Abril Fatface"/>
                <a:cs typeface="Abril Fatface"/>
                <a:sym typeface="Abril Fatface"/>
              </a:rPr>
              <a:t>Sistem Pengelolaan Penugasan dan Evaluasi Kinerja Asisten Praktikum merupakan aplikasi berbasis konsol yang dibuat menggunakan bahasa pemrograman Java dengan konsep Pemrograman Berorientasi Objek. Sistem ini bertujuan untuk membantu dosen atau koordinator praktikum dalam mengelola data asisten, penugasan, serta melakukan evaluasi kinerja secara terstruktur.</a:t>
            </a:r>
          </a:p>
          <a:p>
            <a:pPr algn="l">
              <a:lnSpc>
                <a:spcPts val="4959"/>
              </a:lnSpc>
            </a:pPr>
            <a:r>
              <a:rPr lang="en-US" sz="3099">
                <a:solidFill>
                  <a:srgbClr val="2E2E2E"/>
                </a:solidFill>
                <a:latin typeface="Abril Fatface"/>
                <a:ea typeface="Abril Fatface"/>
                <a:cs typeface="Abril Fatface"/>
                <a:sym typeface="Abril Fatface"/>
              </a:rPr>
              <a:t>Aplikasi memiliki dua peran pengguna, yaitu admin dan asisten. Admin bertugas menginput data asisten, daftar tugas, serta nilai kinerja berdasarkan aspek kedisiplinan, tanggung jawab, dan komunikasi. Sementara itu, asisten dapat melihat hasil evaluasi kinerjanya. Hasil penilaian disimpan dalam file teks sehingga mudah diakses dan terdokumentasi dengan baik.</a:t>
            </a:r>
          </a:p>
          <a:p>
            <a:pPr algn="l">
              <a:lnSpc>
                <a:spcPts val="49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2170918" y="-745657"/>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348989"/>
            <a:ext cx="16230600" cy="1995813"/>
          </a:xfrm>
          <a:prstGeom prst="rect">
            <a:avLst/>
          </a:prstGeom>
        </p:spPr>
        <p:txBody>
          <a:bodyPr anchor="t" rtlCol="false" tIns="0" lIns="0" bIns="0" rIns="0">
            <a:spAutoFit/>
          </a:bodyPr>
          <a:lstStyle/>
          <a:p>
            <a:pPr algn="ctr">
              <a:lnSpc>
                <a:spcPts val="7700"/>
              </a:lnSpc>
            </a:pPr>
            <a:r>
              <a:rPr lang="en-US" sz="7700">
                <a:solidFill>
                  <a:srgbClr val="004AAD"/>
                </a:solidFill>
                <a:latin typeface="Abril Fatface"/>
                <a:ea typeface="Abril Fatface"/>
                <a:cs typeface="Abril Fatface"/>
                <a:sym typeface="Abril Fatface"/>
              </a:rPr>
              <a:t>FITUR YANG  TERDAPAT DALAM PROGRAM</a:t>
            </a:r>
          </a:p>
        </p:txBody>
      </p:sp>
      <p:sp>
        <p:nvSpPr>
          <p:cNvPr name="TextBox 5" id="5"/>
          <p:cNvSpPr txBox="true"/>
          <p:nvPr/>
        </p:nvSpPr>
        <p:spPr>
          <a:xfrm rot="0">
            <a:off x="1028700" y="3537319"/>
            <a:ext cx="16424616" cy="6217286"/>
          </a:xfrm>
          <a:prstGeom prst="rect">
            <a:avLst/>
          </a:prstGeom>
        </p:spPr>
        <p:txBody>
          <a:bodyPr anchor="t" rtlCol="false" tIns="0" lIns="0" bIns="0" rIns="0">
            <a:spAutoFit/>
          </a:bodyPr>
          <a:lstStyle/>
          <a:p>
            <a:pPr algn="l" marL="669286" indent="-334643" lvl="1">
              <a:lnSpc>
                <a:spcPts val="4959"/>
              </a:lnSpc>
              <a:buFont typeface="Arial"/>
              <a:buChar char="•"/>
            </a:pPr>
            <a:r>
              <a:rPr lang="en-US" sz="3099">
                <a:solidFill>
                  <a:srgbClr val="2E2E2E"/>
                </a:solidFill>
                <a:latin typeface="Abril Fatface"/>
                <a:ea typeface="Abril Fatface"/>
                <a:cs typeface="Abril Fatface"/>
                <a:sym typeface="Abril Fatface"/>
              </a:rPr>
              <a:t>Login admin dan asisten</a:t>
            </a:r>
          </a:p>
          <a:p>
            <a:pPr algn="l" marL="669286" indent="-334643" lvl="1">
              <a:lnSpc>
                <a:spcPts val="4959"/>
              </a:lnSpc>
              <a:buFont typeface="Arial"/>
              <a:buChar char="•"/>
            </a:pPr>
            <a:r>
              <a:rPr lang="en-US" sz="3099">
                <a:solidFill>
                  <a:srgbClr val="2E2E2E"/>
                </a:solidFill>
                <a:latin typeface="Abril Fatface"/>
                <a:ea typeface="Abril Fatface"/>
                <a:cs typeface="Abril Fatface"/>
                <a:sym typeface="Abril Fatface"/>
              </a:rPr>
              <a:t>Input data asisten (nama, NIM, praktikum)</a:t>
            </a:r>
          </a:p>
          <a:p>
            <a:pPr algn="l" marL="669286" indent="-334643" lvl="1">
              <a:lnSpc>
                <a:spcPts val="4959"/>
              </a:lnSpc>
              <a:buFont typeface="Arial"/>
              <a:buChar char="•"/>
            </a:pPr>
            <a:r>
              <a:rPr lang="en-US" sz="3099">
                <a:solidFill>
                  <a:srgbClr val="2E2E2E"/>
                </a:solidFill>
                <a:latin typeface="Abril Fatface"/>
                <a:ea typeface="Abril Fatface"/>
                <a:cs typeface="Abril Fatface"/>
                <a:sym typeface="Abril Fatface"/>
              </a:rPr>
              <a:t>I</a:t>
            </a:r>
            <a:r>
              <a:rPr lang="en-US" sz="3099">
                <a:solidFill>
                  <a:srgbClr val="2E2E2E"/>
                </a:solidFill>
                <a:latin typeface="Abril Fatface"/>
                <a:ea typeface="Abril Fatface"/>
                <a:cs typeface="Abril Fatface"/>
                <a:sym typeface="Abril Fatface"/>
              </a:rPr>
              <a:t>nput dan pencatatan tugas asisten</a:t>
            </a:r>
          </a:p>
          <a:p>
            <a:pPr algn="l" marL="669286" indent="-334643" lvl="1">
              <a:lnSpc>
                <a:spcPts val="4959"/>
              </a:lnSpc>
              <a:buFont typeface="Arial"/>
              <a:buChar char="•"/>
            </a:pPr>
            <a:r>
              <a:rPr lang="en-US" sz="3099">
                <a:solidFill>
                  <a:srgbClr val="2E2E2E"/>
                </a:solidFill>
                <a:latin typeface="Abril Fatface"/>
                <a:ea typeface="Abril Fatface"/>
                <a:cs typeface="Abril Fatface"/>
                <a:sym typeface="Abril Fatface"/>
              </a:rPr>
              <a:t>Inp</a:t>
            </a:r>
            <a:r>
              <a:rPr lang="en-US" sz="3099">
                <a:solidFill>
                  <a:srgbClr val="2E2E2E"/>
                </a:solidFill>
                <a:latin typeface="Abril Fatface"/>
                <a:ea typeface="Abril Fatface"/>
                <a:cs typeface="Abril Fatface"/>
                <a:sym typeface="Abril Fatface"/>
              </a:rPr>
              <a:t>ut nilai kinerja (disiplin, tanggung jawab, komunikasi)</a:t>
            </a:r>
          </a:p>
          <a:p>
            <a:pPr algn="l" marL="669286" indent="-334643" lvl="1">
              <a:lnSpc>
                <a:spcPts val="4959"/>
              </a:lnSpc>
              <a:buFont typeface="Arial"/>
              <a:buChar char="•"/>
            </a:pPr>
            <a:r>
              <a:rPr lang="en-US" sz="3099">
                <a:solidFill>
                  <a:srgbClr val="2E2E2E"/>
                </a:solidFill>
                <a:latin typeface="Abril Fatface"/>
                <a:ea typeface="Abril Fatface"/>
                <a:cs typeface="Abril Fatface"/>
                <a:sym typeface="Abril Fatface"/>
              </a:rPr>
              <a:t>Perhitungan nilai rata-rata otomatis</a:t>
            </a:r>
          </a:p>
          <a:p>
            <a:pPr algn="l" marL="669286" indent="-334643" lvl="1">
              <a:lnSpc>
                <a:spcPts val="4959"/>
              </a:lnSpc>
              <a:buFont typeface="Arial"/>
              <a:buChar char="•"/>
            </a:pPr>
            <a:r>
              <a:rPr lang="en-US" sz="3099">
                <a:solidFill>
                  <a:srgbClr val="2E2E2E"/>
                </a:solidFill>
                <a:latin typeface="Abril Fatface"/>
                <a:ea typeface="Abril Fatface"/>
                <a:cs typeface="Abril Fatface"/>
                <a:sym typeface="Abril Fatface"/>
              </a:rPr>
              <a:t>Penentuan kategori kinerja</a:t>
            </a:r>
          </a:p>
          <a:p>
            <a:pPr algn="l" marL="669286" indent="-334643" lvl="1">
              <a:lnSpc>
                <a:spcPts val="4959"/>
              </a:lnSpc>
              <a:buFont typeface="Arial"/>
              <a:buChar char="•"/>
            </a:pPr>
            <a:r>
              <a:rPr lang="en-US" sz="3099">
                <a:solidFill>
                  <a:srgbClr val="2E2E2E"/>
                </a:solidFill>
                <a:latin typeface="Abril Fatface"/>
                <a:ea typeface="Abril Fatface"/>
                <a:cs typeface="Abril Fatface"/>
                <a:sym typeface="Abril Fatface"/>
              </a:rPr>
              <a:t>Penentuan status kelayakan asisten</a:t>
            </a:r>
          </a:p>
          <a:p>
            <a:pPr algn="l" marL="669286" indent="-334643" lvl="1">
              <a:lnSpc>
                <a:spcPts val="4959"/>
              </a:lnSpc>
              <a:buFont typeface="Arial"/>
              <a:buChar char="•"/>
            </a:pPr>
            <a:r>
              <a:rPr lang="en-US" sz="3099">
                <a:solidFill>
                  <a:srgbClr val="2E2E2E"/>
                </a:solidFill>
                <a:latin typeface="Abril Fatface"/>
                <a:ea typeface="Abril Fatface"/>
                <a:cs typeface="Abril Fatface"/>
                <a:sym typeface="Abril Fatface"/>
              </a:rPr>
              <a:t>Penyimpanan laporan ke file (kinerja.txt)</a:t>
            </a:r>
          </a:p>
          <a:p>
            <a:pPr algn="l" marL="669286" indent="-334643" lvl="1">
              <a:lnSpc>
                <a:spcPts val="4959"/>
              </a:lnSpc>
              <a:buFont typeface="Arial"/>
              <a:buChar char="•"/>
            </a:pPr>
            <a:r>
              <a:rPr lang="en-US" sz="3099">
                <a:solidFill>
                  <a:srgbClr val="2E2E2E"/>
                </a:solidFill>
                <a:latin typeface="Abril Fatface"/>
                <a:ea typeface="Abril Fatface"/>
                <a:cs typeface="Abril Fatface"/>
                <a:sym typeface="Abril Fatface"/>
              </a:rPr>
              <a:t>Tampilan hasil evaluasi untuk asisten</a:t>
            </a:r>
          </a:p>
          <a:p>
            <a:pPr algn="l">
              <a:lnSpc>
                <a:spcPts val="479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3720" y="1200150"/>
            <a:ext cx="18080561" cy="1200150"/>
          </a:xfrm>
          <a:prstGeom prst="rect">
            <a:avLst/>
          </a:prstGeom>
        </p:spPr>
        <p:txBody>
          <a:bodyPr anchor="t" rtlCol="false" tIns="0" lIns="0" bIns="0" rIns="0">
            <a:spAutoFit/>
          </a:bodyPr>
          <a:lstStyle/>
          <a:p>
            <a:pPr algn="l">
              <a:lnSpc>
                <a:spcPts val="9000"/>
              </a:lnSpc>
            </a:pPr>
            <a:r>
              <a:rPr lang="en-US" sz="9000">
                <a:solidFill>
                  <a:srgbClr val="004AAD"/>
                </a:solidFill>
                <a:latin typeface="Abril Fatface"/>
                <a:ea typeface="Abril Fatface"/>
                <a:cs typeface="Abril Fatface"/>
                <a:sym typeface="Abril Fatface"/>
              </a:rPr>
              <a:t>RANCANGAN SKETSA PROGRAM</a:t>
            </a:r>
          </a:p>
        </p:txBody>
      </p:sp>
      <p:sp>
        <p:nvSpPr>
          <p:cNvPr name="TextBox 5" id="5"/>
          <p:cNvSpPr txBox="true"/>
          <p:nvPr/>
        </p:nvSpPr>
        <p:spPr>
          <a:xfrm rot="0">
            <a:off x="663320" y="2484626"/>
            <a:ext cx="16961360" cy="6243320"/>
          </a:xfrm>
          <a:prstGeom prst="rect">
            <a:avLst/>
          </a:prstGeom>
        </p:spPr>
        <p:txBody>
          <a:bodyPr anchor="t" rtlCol="false" tIns="0" lIns="0" bIns="0" rIns="0">
            <a:spAutoFit/>
          </a:bodyPr>
          <a:lstStyle/>
          <a:p>
            <a:pPr algn="just">
              <a:lnSpc>
                <a:spcPts val="4959"/>
              </a:lnSpc>
            </a:pPr>
            <a:r>
              <a:rPr lang="en-US" sz="3099">
                <a:solidFill>
                  <a:srgbClr val="2E2E2E"/>
                </a:solidFill>
                <a:latin typeface="Abril Fatface"/>
                <a:ea typeface="Abril Fatface"/>
                <a:cs typeface="Abril Fatface"/>
                <a:sym typeface="Abril Fatface"/>
              </a:rPr>
              <a:t>Rancangan sketsa aplikasi ini dibuat berbasis konsol yang diawali dengan tampilan login untuk menentukan peran pengguna sebagai admin atau asisten. Pada mode admin, sistem menampilkan form input data asisten yang meliputi nama, NIM, dan mata praktikum, dilanjutkan dengan input daftar tugas yang telah diselesaikan serta pengisian nilai kinerja berdasarkan aspek kedisiplinan, tanggung jawab, dan komunikasi, disertai catatan dari admin. Selanjutnya sistem memproses data dengan menghitung nilai rata-rata, menentukan kategori dan status kelayakan asisten, lalu menyimpan seluruh hasil evaluasi ke dalam file kinerja.txt. Pada mode asisten, sistem hanya menampilkan hasil evaluasi yang telah disimpan sehingga asisten dapat melihat laporan kinerjanya secara langsung.</a:t>
            </a:r>
          </a:p>
          <a:p>
            <a:pPr algn="just">
              <a:lnSpc>
                <a:spcPts val="4959"/>
              </a:lnSpc>
            </a:pPr>
          </a:p>
        </p:txBody>
      </p:sp>
      <p:sp>
        <p:nvSpPr>
          <p:cNvPr name="Freeform 6" id="6"/>
          <p:cNvSpPr/>
          <p:nvPr/>
        </p:nvSpPr>
        <p:spPr>
          <a:xfrm flipH="false" flipV="false" rot="1505868">
            <a:off x="9245019" y="-4340343"/>
            <a:ext cx="12580534" cy="8680686"/>
          </a:xfrm>
          <a:custGeom>
            <a:avLst/>
            <a:gdLst/>
            <a:ahLst/>
            <a:cxnLst/>
            <a:rect r="r" b="b" t="t" l="l"/>
            <a:pathLst>
              <a:path h="8680686" w="12580534">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73461">
            <a:off x="-9281995" y="-5154521"/>
            <a:ext cx="17617704" cy="17617704"/>
          </a:xfrm>
          <a:custGeom>
            <a:avLst/>
            <a:gdLst/>
            <a:ahLst/>
            <a:cxnLst/>
            <a:rect r="r" b="b" t="t" l="l"/>
            <a:pathLst>
              <a:path h="17617704" w="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8778703" y="-4549008"/>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261035" y="2480641"/>
            <a:ext cx="13765929" cy="6487194"/>
          </a:xfrm>
          <a:custGeom>
            <a:avLst/>
            <a:gdLst/>
            <a:ahLst/>
            <a:cxnLst/>
            <a:rect r="r" b="b" t="t" l="l"/>
            <a:pathLst>
              <a:path h="6487194" w="13765929">
                <a:moveTo>
                  <a:pt x="0" y="0"/>
                </a:moveTo>
                <a:lnTo>
                  <a:pt x="13765930" y="0"/>
                </a:lnTo>
                <a:lnTo>
                  <a:pt x="13765930" y="6487194"/>
                </a:lnTo>
                <a:lnTo>
                  <a:pt x="0" y="6487194"/>
                </a:lnTo>
                <a:lnTo>
                  <a:pt x="0" y="0"/>
                </a:lnTo>
                <a:close/>
              </a:path>
            </a:pathLst>
          </a:custGeom>
          <a:blipFill>
            <a:blip r:embed="rId6"/>
            <a:stretch>
              <a:fillRect l="0" t="0" r="0" b="0"/>
            </a:stretch>
          </a:blipFill>
        </p:spPr>
      </p:sp>
      <p:sp>
        <p:nvSpPr>
          <p:cNvPr name="TextBox 5" id="5"/>
          <p:cNvSpPr txBox="true"/>
          <p:nvPr/>
        </p:nvSpPr>
        <p:spPr>
          <a:xfrm rot="0">
            <a:off x="1545253" y="1190625"/>
            <a:ext cx="15197494" cy="1050922"/>
          </a:xfrm>
          <a:prstGeom prst="rect">
            <a:avLst/>
          </a:prstGeom>
        </p:spPr>
        <p:txBody>
          <a:bodyPr anchor="t" rtlCol="false" tIns="0" lIns="0" bIns="0" rIns="0">
            <a:spAutoFit/>
          </a:bodyPr>
          <a:lstStyle/>
          <a:p>
            <a:pPr algn="l">
              <a:lnSpc>
                <a:spcPts val="7999"/>
              </a:lnSpc>
            </a:pPr>
            <a:r>
              <a:rPr lang="en-US" sz="7999">
                <a:solidFill>
                  <a:srgbClr val="004AAD"/>
                </a:solidFill>
                <a:latin typeface="Abril Fatface"/>
                <a:ea typeface="Abril Fatface"/>
                <a:cs typeface="Abril Fatface"/>
                <a:sym typeface="Abril Fatface"/>
              </a:rPr>
              <a:t>DESAIN ANTARMUKA APLKASI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11101498" y="-4055806"/>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83565" y="1554485"/>
            <a:ext cx="14720869" cy="8317291"/>
          </a:xfrm>
          <a:custGeom>
            <a:avLst/>
            <a:gdLst/>
            <a:ahLst/>
            <a:cxnLst/>
            <a:rect r="r" b="b" t="t" l="l"/>
            <a:pathLst>
              <a:path h="8317291" w="14720869">
                <a:moveTo>
                  <a:pt x="0" y="0"/>
                </a:moveTo>
                <a:lnTo>
                  <a:pt x="14720870" y="0"/>
                </a:lnTo>
                <a:lnTo>
                  <a:pt x="14720870" y="8317291"/>
                </a:lnTo>
                <a:lnTo>
                  <a:pt x="0" y="8317291"/>
                </a:lnTo>
                <a:lnTo>
                  <a:pt x="0" y="0"/>
                </a:lnTo>
                <a:close/>
              </a:path>
            </a:pathLst>
          </a:custGeom>
          <a:blipFill>
            <a:blip r:embed="rId6"/>
            <a:stretch>
              <a:fillRect l="0" t="0" r="0" b="0"/>
            </a:stretch>
          </a:blipFill>
        </p:spPr>
      </p:sp>
      <p:sp>
        <p:nvSpPr>
          <p:cNvPr name="TextBox 5" id="5"/>
          <p:cNvSpPr txBox="true"/>
          <p:nvPr/>
        </p:nvSpPr>
        <p:spPr>
          <a:xfrm rot="0">
            <a:off x="5543610" y="636265"/>
            <a:ext cx="7200780" cy="918220"/>
          </a:xfrm>
          <a:prstGeom prst="rect">
            <a:avLst/>
          </a:prstGeom>
        </p:spPr>
        <p:txBody>
          <a:bodyPr anchor="t" rtlCol="false" tIns="0" lIns="0" bIns="0" rIns="0">
            <a:spAutoFit/>
          </a:bodyPr>
          <a:lstStyle/>
          <a:p>
            <a:pPr algn="l">
              <a:lnSpc>
                <a:spcPts val="6900"/>
              </a:lnSpc>
            </a:pPr>
            <a:r>
              <a:rPr lang="en-US" sz="6900">
                <a:solidFill>
                  <a:srgbClr val="004AAD"/>
                </a:solidFill>
                <a:latin typeface="Abril Fatface"/>
                <a:ea typeface="Abril Fatface"/>
                <a:cs typeface="Abril Fatface"/>
                <a:sym typeface="Abril Fatface"/>
              </a:rPr>
              <a:t>KODE PROGRAM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11101498" y="-4055806"/>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5295" y="1554485"/>
            <a:ext cx="14777410" cy="8349237"/>
          </a:xfrm>
          <a:custGeom>
            <a:avLst/>
            <a:gdLst/>
            <a:ahLst/>
            <a:cxnLst/>
            <a:rect r="r" b="b" t="t" l="l"/>
            <a:pathLst>
              <a:path h="8349237" w="14777410">
                <a:moveTo>
                  <a:pt x="0" y="0"/>
                </a:moveTo>
                <a:lnTo>
                  <a:pt x="14777410" y="0"/>
                </a:lnTo>
                <a:lnTo>
                  <a:pt x="14777410" y="8349237"/>
                </a:lnTo>
                <a:lnTo>
                  <a:pt x="0" y="8349237"/>
                </a:lnTo>
                <a:lnTo>
                  <a:pt x="0" y="0"/>
                </a:lnTo>
                <a:close/>
              </a:path>
            </a:pathLst>
          </a:custGeom>
          <a:blipFill>
            <a:blip r:embed="rId6"/>
            <a:stretch>
              <a:fillRect l="0" t="0" r="0" b="0"/>
            </a:stretch>
          </a:blipFill>
        </p:spPr>
      </p:sp>
      <p:sp>
        <p:nvSpPr>
          <p:cNvPr name="TextBox 5" id="5"/>
          <p:cNvSpPr txBox="true"/>
          <p:nvPr/>
        </p:nvSpPr>
        <p:spPr>
          <a:xfrm rot="0">
            <a:off x="5543610" y="636265"/>
            <a:ext cx="7200780" cy="918220"/>
          </a:xfrm>
          <a:prstGeom prst="rect">
            <a:avLst/>
          </a:prstGeom>
        </p:spPr>
        <p:txBody>
          <a:bodyPr anchor="t" rtlCol="false" tIns="0" lIns="0" bIns="0" rIns="0">
            <a:spAutoFit/>
          </a:bodyPr>
          <a:lstStyle/>
          <a:p>
            <a:pPr algn="l">
              <a:lnSpc>
                <a:spcPts val="6900"/>
              </a:lnSpc>
            </a:pPr>
            <a:r>
              <a:rPr lang="en-US" sz="6900">
                <a:solidFill>
                  <a:srgbClr val="004AAD"/>
                </a:solidFill>
                <a:latin typeface="Abril Fatface"/>
                <a:ea typeface="Abril Fatface"/>
                <a:cs typeface="Abril Fatface"/>
                <a:sym typeface="Abril Fatface"/>
              </a:rPr>
              <a:t>KODE PROGRAM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11101498" y="-4055806"/>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76481" y="1554485"/>
            <a:ext cx="14735039" cy="8306878"/>
          </a:xfrm>
          <a:custGeom>
            <a:avLst/>
            <a:gdLst/>
            <a:ahLst/>
            <a:cxnLst/>
            <a:rect r="r" b="b" t="t" l="l"/>
            <a:pathLst>
              <a:path h="8306878" w="14735039">
                <a:moveTo>
                  <a:pt x="0" y="0"/>
                </a:moveTo>
                <a:lnTo>
                  <a:pt x="14735038" y="0"/>
                </a:lnTo>
                <a:lnTo>
                  <a:pt x="14735038" y="8306878"/>
                </a:lnTo>
                <a:lnTo>
                  <a:pt x="0" y="8306878"/>
                </a:lnTo>
                <a:lnTo>
                  <a:pt x="0" y="0"/>
                </a:lnTo>
                <a:close/>
              </a:path>
            </a:pathLst>
          </a:custGeom>
          <a:blipFill>
            <a:blip r:embed="rId6"/>
            <a:stretch>
              <a:fillRect l="0" t="0" r="0" b="0"/>
            </a:stretch>
          </a:blipFill>
        </p:spPr>
      </p:sp>
      <p:sp>
        <p:nvSpPr>
          <p:cNvPr name="TextBox 5" id="5"/>
          <p:cNvSpPr txBox="true"/>
          <p:nvPr/>
        </p:nvSpPr>
        <p:spPr>
          <a:xfrm rot="0">
            <a:off x="5543610" y="636265"/>
            <a:ext cx="7200780" cy="918220"/>
          </a:xfrm>
          <a:prstGeom prst="rect">
            <a:avLst/>
          </a:prstGeom>
        </p:spPr>
        <p:txBody>
          <a:bodyPr anchor="t" rtlCol="false" tIns="0" lIns="0" bIns="0" rIns="0">
            <a:spAutoFit/>
          </a:bodyPr>
          <a:lstStyle/>
          <a:p>
            <a:pPr algn="l">
              <a:lnSpc>
                <a:spcPts val="6900"/>
              </a:lnSpc>
            </a:pPr>
            <a:r>
              <a:rPr lang="en-US" sz="6900">
                <a:solidFill>
                  <a:srgbClr val="004AAD"/>
                </a:solidFill>
                <a:latin typeface="Abril Fatface"/>
                <a:ea typeface="Abril Fatface"/>
                <a:cs typeface="Abril Fatface"/>
                <a:sym typeface="Abril Fatface"/>
              </a:rPr>
              <a:t>KODE PROGRAM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DAG9_nwUk58</dc:identifier>
  <dcterms:modified xsi:type="dcterms:W3CDTF">2011-08-01T06:04:30Z</dcterms:modified>
  <cp:revision>1</cp:revision>
  <dc:title>Modern and Minimal Company Profile Presentation</dc:title>
</cp:coreProperties>
</file>